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6858000" cy="9144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66CC"/>
    <a:srgbClr val="3333FF"/>
    <a:srgbClr val="990000"/>
    <a:srgbClr val="66CCFF"/>
    <a:srgbClr val="33CCCC"/>
    <a:srgbClr val="FF6699"/>
    <a:srgbClr val="0066CC"/>
    <a:srgbClr val="0033CC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32787"/>
    <p:restoredTop sz="90845" autoAdjust="0"/>
  </p:normalViewPr>
  <p:slideViewPr>
    <p:cSldViewPr>
      <p:cViewPr>
        <p:scale>
          <a:sx n="125" d="100"/>
          <a:sy n="125" d="100"/>
        </p:scale>
        <p:origin x="-24" y="2760"/>
      </p:cViewPr>
      <p:guideLst>
        <p:guide orient="horz" pos="576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2379" cy="46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3" tIns="44946" rIns="89893" bIns="44946" numCol="1" anchor="t" anchorCtr="0" compatLnSpc="1">
            <a:prstTxWarp prst="textNoShape">
              <a:avLst/>
            </a:prstTxWarp>
          </a:bodyPr>
          <a:lstStyle>
            <a:lvl1pPr defTabSz="900781">
              <a:defRPr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47" y="1"/>
            <a:ext cx="3042379" cy="46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3" tIns="44946" rIns="89893" bIns="44946" numCol="1" anchor="t" anchorCtr="0" compatLnSpc="1">
            <a:prstTxWarp prst="textNoShape">
              <a:avLst/>
            </a:prstTxWarp>
          </a:bodyPr>
          <a:lstStyle>
            <a:lvl1pPr algn="r" defTabSz="900781">
              <a:defRPr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755"/>
            <a:ext cx="3042379" cy="46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3" tIns="44946" rIns="89893" bIns="44946" numCol="1" anchor="b" anchorCtr="0" compatLnSpc="1">
            <a:prstTxWarp prst="textNoShape">
              <a:avLst/>
            </a:prstTxWarp>
          </a:bodyPr>
          <a:lstStyle>
            <a:lvl1pPr defTabSz="900781">
              <a:defRPr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47" y="8839755"/>
            <a:ext cx="3042379" cy="46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3" tIns="44946" rIns="89893" bIns="44946" numCol="1" anchor="b" anchorCtr="0" compatLnSpc="1">
            <a:prstTxWarp prst="textNoShape">
              <a:avLst/>
            </a:prstTxWarp>
          </a:bodyPr>
          <a:lstStyle>
            <a:lvl1pPr algn="r" defTabSz="900781">
              <a:defRPr sz="1100"/>
            </a:lvl1pPr>
          </a:lstStyle>
          <a:p>
            <a:pPr>
              <a:defRPr/>
            </a:pPr>
            <a:fld id="{48356EA5-D27B-405E-96DC-2789A9A2B3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471213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AA8AE-CE3F-46B4-BB23-6143E4D98C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2E1AA-948E-40E2-9193-5293C1E894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E1313-C965-451F-8492-5C4F49B059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6A20-5FD8-4270-AF26-3268578644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C2F9A-9F18-4BC2-9CF3-6305832977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B10E3-1B17-475B-B7BB-6A23361B1F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07990-F17B-466B-B6E1-8968EB817A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7A4D9-69D6-45E6-97D1-E2BA77C549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CE703-24E1-4537-940B-080E17650C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F162-9982-4D8E-894A-1F4A8BA7AF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FFB3-ACC3-47B6-B116-8484C74429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D9694C12-314E-4F10-BA22-54C80CC80D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hyperlink" Target="http://www.hkcndp.org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cpang2\Application Data\Microsoft\Media Catalog\Downloaded Clips\cl1\PH03569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6858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7"/>
          <p:cNvSpPr>
            <a:spLocks noChangeArrowheads="1"/>
          </p:cNvSpPr>
          <p:nvPr/>
        </p:nvSpPr>
        <p:spPr bwMode="auto">
          <a:xfrm>
            <a:off x="0" y="4648200"/>
            <a:ext cx="6858000" cy="4724400"/>
          </a:xfrm>
          <a:prstGeom prst="rect">
            <a:avLst/>
          </a:prstGeom>
          <a:gradFill rotWithShape="0">
            <a:gsLst>
              <a:gs pos="0">
                <a:srgbClr val="E5F8FF"/>
              </a:gs>
              <a:gs pos="100000">
                <a:srgbClr val="FFFFE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6" name="Freeform 3"/>
          <p:cNvSpPr>
            <a:spLocks/>
          </p:cNvSpPr>
          <p:nvPr/>
        </p:nvSpPr>
        <p:spPr bwMode="auto">
          <a:xfrm>
            <a:off x="10742613" y="6270625"/>
            <a:ext cx="1587" cy="1588"/>
          </a:xfrm>
          <a:custGeom>
            <a:avLst/>
            <a:gdLst>
              <a:gd name="T0" fmla="*/ 0 w 1"/>
              <a:gd name="T1" fmla="*/ 0 h 1588"/>
              <a:gd name="T2" fmla="*/ 0 w 1"/>
              <a:gd name="T3" fmla="*/ 0 h 1588"/>
              <a:gd name="T4" fmla="*/ 2147483647 w 1"/>
              <a:gd name="T5" fmla="*/ 0 h 1588"/>
              <a:gd name="T6" fmla="*/ 0 w 1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588"/>
              <a:gd name="T14" fmla="*/ 1 w 1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588">
                <a:moveTo>
                  <a:pt x="0" y="0"/>
                </a:moveTo>
                <a:lnTo>
                  <a:pt x="0" y="0"/>
                </a:lnTo>
                <a:lnTo>
                  <a:pt x="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D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8748713"/>
            <a:ext cx="68580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2895600" y="2316163"/>
            <a:ext cx="1039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1200" b="1" u="sng" dirty="0">
                <a:solidFill>
                  <a:srgbClr val="333333"/>
                </a:solidFill>
                <a:latin typeface="Arial" charset="0"/>
                <a:ea typeface="新細明體" pitchFamily="18" charset="-120"/>
              </a:rPr>
              <a:t>Speaker</a:t>
            </a:r>
          </a:p>
        </p:txBody>
      </p:sp>
      <p:sp>
        <p:nvSpPr>
          <p:cNvPr id="3080" name="Text Box 26"/>
          <p:cNvSpPr txBox="1">
            <a:spLocks noChangeArrowheads="1"/>
          </p:cNvSpPr>
          <p:nvPr/>
        </p:nvSpPr>
        <p:spPr bwMode="auto">
          <a:xfrm>
            <a:off x="2819400" y="3352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1200" b="1" u="sng" dirty="0" smtClean="0">
                <a:solidFill>
                  <a:srgbClr val="333333"/>
                </a:solidFill>
                <a:latin typeface="Arial" charset="0"/>
                <a:ea typeface="新細明體" pitchFamily="18" charset="-120"/>
                <a:cs typeface="Times New Roman" pitchFamily="18" charset="0"/>
              </a:rPr>
              <a:t>Chairman</a:t>
            </a:r>
            <a:endParaRPr lang="en-US" altLang="zh-TW" sz="1200" b="1" u="sng" dirty="0">
              <a:solidFill>
                <a:srgbClr val="333333"/>
              </a:solidFill>
              <a:latin typeface="Arial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081" name="Line 27"/>
          <p:cNvSpPr>
            <a:spLocks noChangeShapeType="1"/>
          </p:cNvSpPr>
          <p:nvPr/>
        </p:nvSpPr>
        <p:spPr bwMode="auto">
          <a:xfrm>
            <a:off x="6894513" y="31750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8"/>
          <p:cNvSpPr>
            <a:spLocks noChangeShapeType="1"/>
          </p:cNvSpPr>
          <p:nvPr/>
        </p:nvSpPr>
        <p:spPr bwMode="auto">
          <a:xfrm>
            <a:off x="6527800" y="31750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9"/>
          <p:cNvSpPr>
            <a:spLocks noChangeShapeType="1"/>
          </p:cNvSpPr>
          <p:nvPr/>
        </p:nvSpPr>
        <p:spPr bwMode="auto">
          <a:xfrm>
            <a:off x="7988300" y="31750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30"/>
          <p:cNvSpPr>
            <a:spLocks noChangeShapeType="1"/>
          </p:cNvSpPr>
          <p:nvPr/>
        </p:nvSpPr>
        <p:spPr bwMode="auto">
          <a:xfrm>
            <a:off x="7623175" y="31750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31"/>
          <p:cNvSpPr>
            <a:spLocks noChangeShapeType="1"/>
          </p:cNvSpPr>
          <p:nvPr/>
        </p:nvSpPr>
        <p:spPr bwMode="auto">
          <a:xfrm>
            <a:off x="7988300" y="38052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32"/>
          <p:cNvSpPr>
            <a:spLocks noChangeShapeType="1"/>
          </p:cNvSpPr>
          <p:nvPr/>
        </p:nvSpPr>
        <p:spPr bwMode="auto">
          <a:xfrm>
            <a:off x="7623175" y="38052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33"/>
          <p:cNvSpPr>
            <a:spLocks noChangeShapeType="1"/>
          </p:cNvSpPr>
          <p:nvPr/>
        </p:nvSpPr>
        <p:spPr bwMode="auto">
          <a:xfrm>
            <a:off x="6894513" y="38052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34"/>
          <p:cNvSpPr>
            <a:spLocks noChangeShapeType="1"/>
          </p:cNvSpPr>
          <p:nvPr/>
        </p:nvSpPr>
        <p:spPr bwMode="auto">
          <a:xfrm>
            <a:off x="6527800" y="38052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35"/>
          <p:cNvSpPr>
            <a:spLocks noChangeShapeType="1"/>
          </p:cNvSpPr>
          <p:nvPr/>
        </p:nvSpPr>
        <p:spPr bwMode="auto">
          <a:xfrm>
            <a:off x="6894513" y="44370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36"/>
          <p:cNvSpPr>
            <a:spLocks noChangeShapeType="1"/>
          </p:cNvSpPr>
          <p:nvPr/>
        </p:nvSpPr>
        <p:spPr bwMode="auto">
          <a:xfrm>
            <a:off x="7988300" y="44370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37"/>
          <p:cNvSpPr>
            <a:spLocks noChangeShapeType="1"/>
          </p:cNvSpPr>
          <p:nvPr/>
        </p:nvSpPr>
        <p:spPr bwMode="auto">
          <a:xfrm>
            <a:off x="8189913" y="36322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38"/>
          <p:cNvSpPr>
            <a:spLocks noChangeShapeType="1"/>
          </p:cNvSpPr>
          <p:nvPr/>
        </p:nvSpPr>
        <p:spPr bwMode="auto">
          <a:xfrm>
            <a:off x="7823200" y="36322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39"/>
          <p:cNvSpPr>
            <a:spLocks noChangeShapeType="1"/>
          </p:cNvSpPr>
          <p:nvPr/>
        </p:nvSpPr>
        <p:spPr bwMode="auto">
          <a:xfrm>
            <a:off x="9283700" y="341788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40"/>
          <p:cNvSpPr>
            <a:spLocks noChangeShapeType="1"/>
          </p:cNvSpPr>
          <p:nvPr/>
        </p:nvSpPr>
        <p:spPr bwMode="auto">
          <a:xfrm>
            <a:off x="8918575" y="41513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41"/>
          <p:cNvSpPr>
            <a:spLocks noChangeShapeType="1"/>
          </p:cNvSpPr>
          <p:nvPr/>
        </p:nvSpPr>
        <p:spPr bwMode="auto">
          <a:xfrm>
            <a:off x="9283700" y="40481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42"/>
          <p:cNvSpPr>
            <a:spLocks noChangeShapeType="1"/>
          </p:cNvSpPr>
          <p:nvPr/>
        </p:nvSpPr>
        <p:spPr bwMode="auto">
          <a:xfrm>
            <a:off x="8918575" y="40481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43"/>
          <p:cNvSpPr>
            <a:spLocks noChangeShapeType="1"/>
          </p:cNvSpPr>
          <p:nvPr/>
        </p:nvSpPr>
        <p:spPr bwMode="auto">
          <a:xfrm>
            <a:off x="8189913" y="42624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44"/>
          <p:cNvSpPr>
            <a:spLocks noChangeShapeType="1"/>
          </p:cNvSpPr>
          <p:nvPr/>
        </p:nvSpPr>
        <p:spPr bwMode="auto">
          <a:xfrm>
            <a:off x="7823200" y="42624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45"/>
          <p:cNvSpPr>
            <a:spLocks noChangeShapeType="1"/>
          </p:cNvSpPr>
          <p:nvPr/>
        </p:nvSpPr>
        <p:spPr bwMode="auto">
          <a:xfrm>
            <a:off x="8189913" y="48942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46"/>
          <p:cNvSpPr>
            <a:spLocks noChangeShapeType="1"/>
          </p:cNvSpPr>
          <p:nvPr/>
        </p:nvSpPr>
        <p:spPr bwMode="auto">
          <a:xfrm>
            <a:off x="9283700" y="46799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48"/>
          <p:cNvSpPr>
            <a:spLocks noChangeShapeType="1"/>
          </p:cNvSpPr>
          <p:nvPr/>
        </p:nvSpPr>
        <p:spPr bwMode="auto">
          <a:xfrm>
            <a:off x="8056563" y="401637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49"/>
          <p:cNvSpPr>
            <a:spLocks noChangeShapeType="1"/>
          </p:cNvSpPr>
          <p:nvPr/>
        </p:nvSpPr>
        <p:spPr bwMode="auto">
          <a:xfrm>
            <a:off x="7566025" y="4016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50"/>
          <p:cNvSpPr>
            <a:spLocks noChangeShapeType="1"/>
          </p:cNvSpPr>
          <p:nvPr/>
        </p:nvSpPr>
        <p:spPr bwMode="auto">
          <a:xfrm>
            <a:off x="9529763" y="38020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51"/>
          <p:cNvSpPr>
            <a:spLocks noChangeShapeType="1"/>
          </p:cNvSpPr>
          <p:nvPr/>
        </p:nvSpPr>
        <p:spPr bwMode="auto">
          <a:xfrm>
            <a:off x="9037638" y="38020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Line 52"/>
          <p:cNvSpPr>
            <a:spLocks noChangeShapeType="1"/>
          </p:cNvSpPr>
          <p:nvPr/>
        </p:nvSpPr>
        <p:spPr bwMode="auto">
          <a:xfrm>
            <a:off x="9529763" y="46497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Line 53"/>
          <p:cNvSpPr>
            <a:spLocks noChangeShapeType="1"/>
          </p:cNvSpPr>
          <p:nvPr/>
        </p:nvSpPr>
        <p:spPr bwMode="auto">
          <a:xfrm>
            <a:off x="9037638" y="46497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Line 54"/>
          <p:cNvSpPr>
            <a:spLocks noChangeShapeType="1"/>
          </p:cNvSpPr>
          <p:nvPr/>
        </p:nvSpPr>
        <p:spPr bwMode="auto">
          <a:xfrm>
            <a:off x="8056563" y="48641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Line 55"/>
          <p:cNvSpPr>
            <a:spLocks noChangeShapeType="1"/>
          </p:cNvSpPr>
          <p:nvPr/>
        </p:nvSpPr>
        <p:spPr bwMode="auto">
          <a:xfrm>
            <a:off x="7566025" y="486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Line 56"/>
          <p:cNvSpPr>
            <a:spLocks noChangeShapeType="1"/>
          </p:cNvSpPr>
          <p:nvPr/>
        </p:nvSpPr>
        <p:spPr bwMode="auto">
          <a:xfrm>
            <a:off x="8056563" y="57134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57"/>
          <p:cNvSpPr>
            <a:spLocks noChangeShapeType="1"/>
          </p:cNvSpPr>
          <p:nvPr/>
        </p:nvSpPr>
        <p:spPr bwMode="auto">
          <a:xfrm>
            <a:off x="9529763" y="54991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Line 58"/>
          <p:cNvSpPr>
            <a:spLocks noChangeShapeType="1"/>
          </p:cNvSpPr>
          <p:nvPr/>
        </p:nvSpPr>
        <p:spPr bwMode="auto">
          <a:xfrm>
            <a:off x="9037638" y="54991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2" name="Picture 59" descr="C:\Documents and Settings\cpang2\Application Data\Microsoft\Media Catalog\Downloaded Clips\cl70\j0281896.wmf"/>
          <p:cNvPicPr>
            <a:picLocks noChangeAspect="1" noChangeArrowheads="1"/>
          </p:cNvPicPr>
          <p:nvPr/>
        </p:nvPicPr>
        <p:blipFill>
          <a:blip r:embed="rId3" cstate="print">
            <a:lum bright="82000" contrast="-70000"/>
          </a:blip>
          <a:srcRect/>
          <a:stretch>
            <a:fillRect/>
          </a:stretch>
        </p:blipFill>
        <p:spPr bwMode="auto">
          <a:xfrm>
            <a:off x="4605338" y="5562600"/>
            <a:ext cx="22526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3" name="Text Box 62"/>
          <p:cNvSpPr txBox="1">
            <a:spLocks noChangeArrowheads="1"/>
          </p:cNvSpPr>
          <p:nvPr/>
        </p:nvSpPr>
        <p:spPr bwMode="auto">
          <a:xfrm>
            <a:off x="1006475" y="480976"/>
            <a:ext cx="5775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The </a:t>
            </a:r>
            <a:r>
              <a:rPr lang="en-US" sz="1400" b="1" dirty="0" smtClean="0"/>
              <a:t>Hong </a:t>
            </a:r>
            <a:r>
              <a:rPr lang="en-US" sz="1400" b="1" dirty="0"/>
              <a:t>Kong Society </a:t>
            </a:r>
            <a:r>
              <a:rPr lang="en-US" sz="1400" b="1" dirty="0" smtClean="0"/>
              <a:t>of Child </a:t>
            </a:r>
            <a:r>
              <a:rPr lang="en-US" sz="1400" b="1" dirty="0"/>
              <a:t>Neurology &amp; </a:t>
            </a:r>
            <a:r>
              <a:rPr lang="en-US" sz="1400" b="1" dirty="0" smtClean="0"/>
              <a:t>Developmental </a:t>
            </a:r>
            <a:r>
              <a:rPr lang="en-US" sz="1400" b="1" dirty="0" err="1" smtClean="0"/>
              <a:t>Paediatrics</a:t>
            </a:r>
            <a:endParaRPr lang="en-US" sz="1200" b="1" i="1" dirty="0">
              <a:solidFill>
                <a:srgbClr val="FFFFFF"/>
              </a:solidFill>
              <a:latin typeface="Cooper Black" pitchFamily="18" charset="0"/>
            </a:endParaRPr>
          </a:p>
        </p:txBody>
      </p:sp>
      <p:sp>
        <p:nvSpPr>
          <p:cNvPr id="3116" name="Text Box 65"/>
          <p:cNvSpPr txBox="1">
            <a:spLocks noChangeArrowheads="1"/>
          </p:cNvSpPr>
          <p:nvPr/>
        </p:nvSpPr>
        <p:spPr bwMode="auto">
          <a:xfrm>
            <a:off x="8223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8" name="Text Box 68"/>
          <p:cNvSpPr txBox="1">
            <a:spLocks noChangeArrowheads="1"/>
          </p:cNvSpPr>
          <p:nvPr/>
        </p:nvSpPr>
        <p:spPr bwMode="auto">
          <a:xfrm>
            <a:off x="0" y="1814513"/>
            <a:ext cx="7048500" cy="77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“Neuropsychiatric comorbidities in Epilepsy” </a:t>
            </a: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sz="1800" dirty="0">
              <a:latin typeface="Tahoma" pitchFamily="34" charset="0"/>
            </a:endParaRPr>
          </a:p>
        </p:txBody>
      </p:sp>
      <p:sp>
        <p:nvSpPr>
          <p:cNvPr id="3120" name="Text Box 74"/>
          <p:cNvSpPr txBox="1">
            <a:spLocks noChangeArrowheads="1"/>
          </p:cNvSpPr>
          <p:nvPr/>
        </p:nvSpPr>
        <p:spPr bwMode="auto">
          <a:xfrm>
            <a:off x="152400" y="1208420"/>
            <a:ext cx="6705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smtClean="0"/>
              <a:t>Epilepsy </a:t>
            </a:r>
            <a:r>
              <a:rPr lang="en-US" sz="2000" b="1" dirty="0"/>
              <a:t>Conference</a:t>
            </a:r>
            <a:endParaRPr lang="en-US" sz="2000" b="1" i="1" dirty="0">
              <a:solidFill>
                <a:srgbClr val="0033CC"/>
              </a:solidFill>
              <a:latin typeface="Cooper Black" pitchFamily="18" charset="0"/>
            </a:endParaRPr>
          </a:p>
        </p:txBody>
      </p:sp>
      <p:sp>
        <p:nvSpPr>
          <p:cNvPr id="3121" name="Text Box 75"/>
          <p:cNvSpPr txBox="1">
            <a:spLocks noChangeArrowheads="1"/>
          </p:cNvSpPr>
          <p:nvPr/>
        </p:nvSpPr>
        <p:spPr bwMode="auto">
          <a:xfrm>
            <a:off x="2270125" y="-34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22" name="Text Box 76"/>
          <p:cNvSpPr txBox="1">
            <a:spLocks noChangeArrowheads="1"/>
          </p:cNvSpPr>
          <p:nvPr/>
        </p:nvSpPr>
        <p:spPr bwMode="auto">
          <a:xfrm>
            <a:off x="2493963" y="152400"/>
            <a:ext cx="184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33CC"/>
                </a:solidFill>
                <a:latin typeface="Colonna MT" pitchFamily="82" charset="0"/>
              </a:rPr>
              <a:t>I N V I T A T I O N</a:t>
            </a:r>
          </a:p>
        </p:txBody>
      </p:sp>
      <p:sp>
        <p:nvSpPr>
          <p:cNvPr id="3125" name="Text Box 1528"/>
          <p:cNvSpPr txBox="1">
            <a:spLocks noChangeArrowheads="1"/>
          </p:cNvSpPr>
          <p:nvPr/>
        </p:nvSpPr>
        <p:spPr bwMode="auto">
          <a:xfrm>
            <a:off x="1066800" y="2584847"/>
            <a:ext cx="4724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en-US" sz="1800" b="1" dirty="0">
                <a:solidFill>
                  <a:srgbClr val="000000"/>
                </a:solidFill>
                <a:latin typeface="Tahoma" pitchFamily="34" charset="0"/>
              </a:rPr>
              <a:t>Dr Andreas Schreiner</a:t>
            </a:r>
          </a:p>
          <a:p>
            <a:pPr lvl="0" algn="ctr"/>
            <a:r>
              <a:rPr lang="en-US" sz="800" dirty="0">
                <a:solidFill>
                  <a:srgbClr val="000000"/>
                </a:solidFill>
              </a:rPr>
              <a:t>VP Medical &amp; Scientific Affairs CNS Janssen-</a:t>
            </a:r>
            <a:r>
              <a:rPr lang="en-US" sz="800" dirty="0" err="1">
                <a:solidFill>
                  <a:srgbClr val="000000"/>
                </a:solidFill>
              </a:rPr>
              <a:t>Cilag</a:t>
            </a:r>
            <a:r>
              <a:rPr lang="en-US" sz="800" dirty="0">
                <a:solidFill>
                  <a:srgbClr val="000000"/>
                </a:solidFill>
              </a:rPr>
              <a:t> Europe, Middle East &amp; </a:t>
            </a:r>
            <a:r>
              <a:rPr lang="en-US" sz="800" dirty="0" smtClean="0">
                <a:solidFill>
                  <a:srgbClr val="000000"/>
                </a:solidFill>
              </a:rPr>
              <a:t>Africa </a:t>
            </a:r>
          </a:p>
          <a:p>
            <a:pPr lvl="0" algn="ctr"/>
            <a:r>
              <a:rPr lang="en-US" sz="800" dirty="0" smtClean="0">
                <a:solidFill>
                  <a:srgbClr val="000000"/>
                </a:solidFill>
              </a:rPr>
              <a:t>(A certified </a:t>
            </a:r>
            <a:r>
              <a:rPr lang="en-US" sz="800" dirty="0">
                <a:solidFill>
                  <a:srgbClr val="000000"/>
                </a:solidFill>
              </a:rPr>
              <a:t>psychiatrist and </a:t>
            </a:r>
            <a:r>
              <a:rPr lang="en-US" sz="800" dirty="0" smtClean="0">
                <a:solidFill>
                  <a:srgbClr val="000000"/>
                </a:solidFill>
              </a:rPr>
              <a:t>neurologist) 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6" name="Text Box 1529"/>
          <p:cNvSpPr txBox="1">
            <a:spLocks noChangeArrowheads="1"/>
          </p:cNvSpPr>
          <p:nvPr/>
        </p:nvSpPr>
        <p:spPr bwMode="auto">
          <a:xfrm>
            <a:off x="1447800" y="3649414"/>
            <a:ext cx="381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2395538" algn="l"/>
              </a:tabLst>
            </a:pPr>
            <a:r>
              <a:rPr lang="en-US" altLang="zh-TW" sz="17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Dr Dawson Fong </a:t>
            </a:r>
          </a:p>
          <a:p>
            <a:pPr algn="ctr">
              <a:tabLst>
                <a:tab pos="2395538" algn="l"/>
              </a:tabLst>
            </a:pPr>
            <a:r>
              <a:rPr lang="en-US" altLang="zh-TW" sz="700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COS, Department of Neurosurgery, TMH</a:t>
            </a:r>
          </a:p>
          <a:p>
            <a:pPr algn="ctr">
              <a:tabLst>
                <a:tab pos="2395538" algn="l"/>
              </a:tabLst>
            </a:pPr>
            <a:endParaRPr lang="en-US" altLang="zh-TW" sz="700" dirty="0" smtClean="0">
              <a:solidFill>
                <a:srgbClr val="000000"/>
              </a:solidFill>
              <a:latin typeface="Tahoma" pitchFamily="34" charset="0"/>
              <a:ea typeface="新細明體" pitchFamily="18" charset="-120"/>
              <a:cs typeface="Times New Roman" pitchFamily="18" charset="0"/>
            </a:endParaRPr>
          </a:p>
          <a:p>
            <a:pPr lvl="0" algn="ctr">
              <a:tabLst>
                <a:tab pos="2395538" algn="l"/>
              </a:tabLst>
            </a:pPr>
            <a:r>
              <a:rPr lang="en-US" altLang="zh-TW" sz="17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Dr Chak </a:t>
            </a:r>
            <a:r>
              <a:rPr lang="en-US" altLang="zh-TW" sz="1700" b="1" dirty="0" err="1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Wai</a:t>
            </a:r>
            <a:r>
              <a:rPr lang="en-US" altLang="zh-TW" sz="17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en-US" altLang="zh-TW" sz="1700" b="1" dirty="0" err="1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Kwong</a:t>
            </a:r>
            <a:endParaRPr lang="en-US" altLang="zh-TW" sz="1700" i="1" dirty="0">
              <a:solidFill>
                <a:srgbClr val="000000"/>
              </a:solidFill>
              <a:latin typeface="Tahoma" pitchFamily="34" charset="0"/>
              <a:ea typeface="新細明體" pitchFamily="18" charset="-120"/>
              <a:cs typeface="Times New Roman" pitchFamily="18" charset="0"/>
            </a:endParaRPr>
          </a:p>
          <a:p>
            <a:pPr lvl="0" algn="ctr">
              <a:tabLst>
                <a:tab pos="2395538" algn="l"/>
              </a:tabLst>
            </a:pPr>
            <a:r>
              <a:rPr lang="en-US" sz="800" dirty="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Associate </a:t>
            </a:r>
            <a:r>
              <a:rPr lang="en-US" sz="800" dirty="0" smtClean="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Consultant, </a:t>
            </a:r>
            <a:r>
              <a:rPr lang="en-US" sz="800" dirty="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Department of </a:t>
            </a:r>
            <a:r>
              <a:rPr lang="en-US" sz="800" dirty="0" smtClean="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Paediatrics, TMH</a:t>
            </a:r>
            <a:endParaRPr lang="en-US" sz="800" dirty="0">
              <a:solidFill>
                <a:srgbClr val="000000"/>
              </a:solidFill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57" name="Text Box 1542"/>
          <p:cNvSpPr txBox="1">
            <a:spLocks noChangeArrowheads="1"/>
          </p:cNvSpPr>
          <p:nvPr/>
        </p:nvSpPr>
        <p:spPr bwMode="auto">
          <a:xfrm>
            <a:off x="533399" y="4679950"/>
            <a:ext cx="6324600" cy="46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Date	:	</a:t>
            </a: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2nd May, 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2013 </a:t>
            </a:r>
            <a:r>
              <a:rPr lang="en-US" altLang="zh-CN" sz="1800" b="1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(</a:t>
            </a:r>
            <a:r>
              <a:rPr lang="en-US" altLang="zh-CN" sz="1800" b="1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Thursday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)</a:t>
            </a: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en-US" altLang="zh-CN" sz="1800" b="1" dirty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en-US" altLang="zh-CN" sz="1800" b="1" dirty="0" smtClean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Time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	:	Light Buffet: 7:00 to 7:30 pm </a:t>
            </a: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 </a:t>
            </a: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                       	Lecture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: 7:30 to 9:30 </a:t>
            </a: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pm (with cases      	     sharing)</a:t>
            </a: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en-US" altLang="zh-CN" sz="1800" b="1" dirty="0">
              <a:solidFill>
                <a:srgbClr val="FF66CC"/>
              </a:solidFill>
              <a:latin typeface="Tahoma" pitchFamily="34" charset="0"/>
              <a:ea typeface="MS Mincho" pitchFamily="49" charset="-128"/>
              <a:cs typeface="Tahoma" pitchFamily="34" charset="0"/>
            </a:endParaRP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Venue	: 	G/F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, Block M, Lecture Theatre, Queen </a:t>
            </a: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            		Elizabeth Hospital</a:t>
            </a:r>
          </a:p>
          <a:p>
            <a:pPr marL="0" lvl="2"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Hong 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Kong College of </a:t>
            </a:r>
            <a:r>
              <a:rPr lang="en-US" altLang="zh-CN" sz="1800" b="1" dirty="0" err="1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Paediatricians</a:t>
            </a: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 Accredited </a:t>
            </a:r>
            <a:r>
              <a:rPr lang="en-US" altLang="zh-CN" sz="1800" b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  <a:cs typeface="Tahoma" pitchFamily="34" charset="0"/>
              </a:rPr>
              <a:t>Activity: 2 Cat. A CME Points</a:t>
            </a:r>
          </a:p>
          <a:p>
            <a:pPr marL="0" lvl="2"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200" b="1" i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	</a:t>
            </a:r>
            <a:r>
              <a:rPr lang="en-US" altLang="zh-CN" sz="1200" b="1" i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	</a:t>
            </a:r>
            <a:endParaRPr lang="en-US" altLang="zh-CN" sz="1200" b="1" i="1" dirty="0" smtClean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marL="0" lvl="2"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600" b="1" i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All Medical Professionals are Welcome </a:t>
            </a:r>
          </a:p>
          <a:p>
            <a:pPr marL="0" lvl="2"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en-US" altLang="zh-CN" sz="1600" b="1" i="1" dirty="0" smtClean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marL="0" lvl="2"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600" b="1" i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For enrollment, please visit website </a:t>
            </a:r>
            <a:r>
              <a:rPr lang="en-US" altLang="zh-CN" sz="1600" b="1" i="1" u="sng" dirty="0" smtClean="0">
                <a:solidFill>
                  <a:srgbClr val="800000"/>
                </a:solidFill>
                <a:latin typeface="Tahoma" pitchFamily="34" charset="0"/>
                <a:ea typeface="MS Mincho" pitchFamily="49" charset="-128"/>
                <a:hlinkClick r:id="rId4"/>
              </a:rPr>
              <a:t>www.hkcndp.org</a:t>
            </a:r>
            <a:endParaRPr lang="en-US" altLang="zh-CN" sz="1600" b="1" i="1" u="sng" dirty="0" smtClean="0">
              <a:solidFill>
                <a:srgbClr val="800000"/>
              </a:solidFill>
              <a:latin typeface="Tahoma" pitchFamily="34" charset="0"/>
              <a:ea typeface="MS Mincho" pitchFamily="49" charset="-128"/>
            </a:endParaRP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en-US" altLang="zh-CN" sz="1800" b="1" dirty="0" smtClean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en-US" altLang="zh-CN" sz="1800" b="1" dirty="0" smtClean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eaLnBrk="0" hangingPunct="0">
              <a:lnSpc>
                <a:spcPct val="85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dirty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	</a:t>
            </a:r>
            <a:endParaRPr lang="en-US" altLang="zh-CN" sz="1800" b="1" i="1" dirty="0" smtClean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  <a:p>
            <a:pPr eaLnBrk="0" hangingPunct="0">
              <a:lnSpc>
                <a:spcPct val="80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r>
              <a:rPr lang="en-US" altLang="zh-CN" sz="1800" b="1" i="1" dirty="0" smtClean="0">
                <a:solidFill>
                  <a:srgbClr val="FF66CC"/>
                </a:solidFill>
                <a:latin typeface="Tahoma" pitchFamily="34" charset="0"/>
                <a:ea typeface="MS Mincho" pitchFamily="49" charset="-128"/>
              </a:rPr>
              <a:t>			</a:t>
            </a:r>
          </a:p>
          <a:p>
            <a:pPr eaLnBrk="0" hangingPunct="0">
              <a:lnSpc>
                <a:spcPct val="70000"/>
              </a:lnSpc>
              <a:tabLst>
                <a:tab pos="1257300" algn="l"/>
                <a:tab pos="1543050" algn="l"/>
                <a:tab pos="2914650" algn="l"/>
                <a:tab pos="4057650" algn="l"/>
                <a:tab pos="5143500" algn="l"/>
              </a:tabLst>
            </a:pPr>
            <a:endParaRPr lang="zh-TW" altLang="en-US" sz="1800" dirty="0">
              <a:solidFill>
                <a:srgbClr val="FF66CC"/>
              </a:solidFill>
              <a:latin typeface="Tahoma" pitchFamily="34" charset="0"/>
              <a:ea typeface="MS Mincho" pitchFamily="49" charset="-128"/>
            </a:endParaRPr>
          </a:p>
        </p:txBody>
      </p:sp>
      <p:pic>
        <p:nvPicPr>
          <p:cNvPr id="60" name="Picture 1" descr="Janssen_Hor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8077200"/>
            <a:ext cx="1501458" cy="47590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4" name="Rectangle 1942"/>
          <p:cNvSpPr>
            <a:spLocks noChangeArrowheads="1"/>
          </p:cNvSpPr>
          <p:nvPr/>
        </p:nvSpPr>
        <p:spPr bwMode="auto">
          <a:xfrm>
            <a:off x="1570037" y="8309453"/>
            <a:ext cx="15843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000" dirty="0" smtClean="0">
                <a:solidFill>
                  <a:srgbClr val="777777"/>
                </a:solidFill>
                <a:latin typeface="Lucida Sans Unicode" pitchFamily="34" charset="0"/>
              </a:rPr>
              <a:t>Refreshment Supported  </a:t>
            </a:r>
            <a:r>
              <a:rPr lang="en-US" sz="1000" dirty="0">
                <a:solidFill>
                  <a:srgbClr val="777777"/>
                </a:solidFill>
                <a:latin typeface="Lucida Sans Unicode" pitchFamily="34" charset="0"/>
              </a:rPr>
              <a:t>by</a:t>
            </a:r>
            <a:endParaRPr lang="en-US" sz="2000" dirty="0">
              <a:solidFill>
                <a:srgbClr val="777777"/>
              </a:solidFill>
              <a:latin typeface="Lucida Sans Unicode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603"/>
            <a:ext cx="977900" cy="1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176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CPANG2</dc:creator>
  <cp:lastModifiedBy>Mario Chak</cp:lastModifiedBy>
  <cp:revision>153</cp:revision>
  <dcterms:created xsi:type="dcterms:W3CDTF">2013-05-01T14:39:25Z</dcterms:created>
  <dcterms:modified xsi:type="dcterms:W3CDTF">2013-05-01T14:39:58Z</dcterms:modified>
</cp:coreProperties>
</file>